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5"/>
  </p:sldMasterIdLst>
  <p:notesMasterIdLst>
    <p:notesMasterId r:id="rId7"/>
  </p:notesMasterIdLst>
  <p:sldIdLst>
    <p:sldId id="256" r:id="rId6"/>
  </p:sldIdLst>
  <p:sldSz cx="7772400" cy="10058400"/>
  <p:notesSz cx="6858000" cy="9240838"/>
  <p:embeddedFontLst>
    <p:embeddedFont>
      <p:font typeface="Calibri" panose="020F0502020204030204" pitchFamily="34" charset="0"/>
      <p:regular r:id="rId8"/>
      <p:bold r:id="rId9"/>
      <p:italic r:id="rId10"/>
      <p:boldItalic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30"/>
    <a:srgbClr val="727365"/>
    <a:srgbClr val="FFD5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19A419-EC29-466C-A991-F87B9D37B1C5}" v="2" dt="2024-04-22T17:45:41.2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94" autoAdjust="0"/>
    <p:restoredTop sz="96357" autoAdjust="0"/>
  </p:normalViewPr>
  <p:slideViewPr>
    <p:cSldViewPr>
      <p:cViewPr>
        <p:scale>
          <a:sx n="208" d="100"/>
          <a:sy n="208" d="100"/>
        </p:scale>
        <p:origin x="66" y="-8388"/>
      </p:cViewPr>
      <p:guideLst>
        <p:guide orient="horz" pos="2208"/>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font" Target="fonts/font4.fntdata"/><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customXml" Target="../customXml/item4.xml"/><Relationship Id="rId9" Type="http://schemas.openxmlformats.org/officeDocument/2006/relationships/font" Target="fonts/font2.fntdata"/><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userId="ede1012f-0ce7-46a1-8344-f4af4af67b77" providerId="ADAL" clId="{D919A419-EC29-466C-A991-F87B9D37B1C5}"/>
    <pc:docChg chg="undo custSel modSld">
      <pc:chgData name="Thomas" userId="ede1012f-0ce7-46a1-8344-f4af4af67b77" providerId="ADAL" clId="{D919A419-EC29-466C-A991-F87B9D37B1C5}" dt="2024-04-22T18:09:50.193" v="133" actId="1035"/>
      <pc:docMkLst>
        <pc:docMk/>
      </pc:docMkLst>
      <pc:sldChg chg="addSp delSp modSp mod">
        <pc:chgData name="Thomas" userId="ede1012f-0ce7-46a1-8344-f4af4af67b77" providerId="ADAL" clId="{D919A419-EC29-466C-A991-F87B9D37B1C5}" dt="2024-04-22T18:09:50.193" v="133" actId="1035"/>
        <pc:sldMkLst>
          <pc:docMk/>
          <pc:sldMk cId="0" sldId="256"/>
        </pc:sldMkLst>
        <pc:spChg chg="mod">
          <ac:chgData name="Thomas" userId="ede1012f-0ce7-46a1-8344-f4af4af67b77" providerId="ADAL" clId="{D919A419-EC29-466C-A991-F87B9D37B1C5}" dt="2024-04-22T17:16:15.300" v="32" actId="12788"/>
          <ac:spMkLst>
            <pc:docMk/>
            <pc:sldMk cId="0" sldId="256"/>
            <ac:spMk id="5" creationId="{30B17A3F-5654-D545-02DC-97C9A0E2260A}"/>
          </ac:spMkLst>
        </pc:spChg>
        <pc:spChg chg="mod">
          <ac:chgData name="Thomas" userId="ede1012f-0ce7-46a1-8344-f4af4af67b77" providerId="ADAL" clId="{D919A419-EC29-466C-A991-F87B9D37B1C5}" dt="2024-04-22T17:51:01.691" v="101" actId="122"/>
          <ac:spMkLst>
            <pc:docMk/>
            <pc:sldMk cId="0" sldId="256"/>
            <ac:spMk id="6" creationId="{78167BE1-57AE-8EEC-59C2-46F288D643D9}"/>
          </ac:spMkLst>
        </pc:spChg>
        <pc:spChg chg="mod">
          <ac:chgData name="Thomas" userId="ede1012f-0ce7-46a1-8344-f4af4af67b77" providerId="ADAL" clId="{D919A419-EC29-466C-A991-F87B9D37B1C5}" dt="2024-04-22T17:47:39.517" v="84" actId="12788"/>
          <ac:spMkLst>
            <pc:docMk/>
            <pc:sldMk cId="0" sldId="256"/>
            <ac:spMk id="11" creationId="{01905160-FA16-FEFE-BFFC-BED80D1BDF5C}"/>
          </ac:spMkLst>
        </pc:spChg>
        <pc:spChg chg="mod">
          <ac:chgData name="Thomas" userId="ede1012f-0ce7-46a1-8344-f4af4af67b77" providerId="ADAL" clId="{D919A419-EC29-466C-A991-F87B9D37B1C5}" dt="2024-04-22T17:16:59.110" v="41" actId="403"/>
          <ac:spMkLst>
            <pc:docMk/>
            <pc:sldMk cId="0" sldId="256"/>
            <ac:spMk id="15" creationId="{68DABECB-F445-6484-FF96-3AB986472F76}"/>
          </ac:spMkLst>
        </pc:spChg>
        <pc:spChg chg="add mod">
          <ac:chgData name="Thomas" userId="ede1012f-0ce7-46a1-8344-f4af4af67b77" providerId="ADAL" clId="{D919A419-EC29-466C-A991-F87B9D37B1C5}" dt="2024-04-22T17:48:44.275" v="92" actId="113"/>
          <ac:spMkLst>
            <pc:docMk/>
            <pc:sldMk cId="0" sldId="256"/>
            <ac:spMk id="19" creationId="{E8ED8B9B-F1A4-A190-6832-D4BBDAF41A81}"/>
          </ac:spMkLst>
        </pc:spChg>
        <pc:spChg chg="mod">
          <ac:chgData name="Thomas" userId="ede1012f-0ce7-46a1-8344-f4af4af67b77" providerId="ADAL" clId="{D919A419-EC29-466C-A991-F87B9D37B1C5}" dt="2024-04-22T17:15:32.616" v="28" actId="1036"/>
          <ac:spMkLst>
            <pc:docMk/>
            <pc:sldMk cId="0" sldId="256"/>
            <ac:spMk id="20" creationId="{BDA3CA07-D9A9-0EEB-2F07-333BF634636D}"/>
          </ac:spMkLst>
        </pc:spChg>
        <pc:spChg chg="mod">
          <ac:chgData name="Thomas" userId="ede1012f-0ce7-46a1-8344-f4af4af67b77" providerId="ADAL" clId="{D919A419-EC29-466C-A991-F87B9D37B1C5}" dt="2024-04-22T17:16:15.300" v="32" actId="12788"/>
          <ac:spMkLst>
            <pc:docMk/>
            <pc:sldMk cId="0" sldId="256"/>
            <ac:spMk id="22" creationId="{00000000-0000-0000-0000-000000000000}"/>
          </ac:spMkLst>
        </pc:spChg>
        <pc:spChg chg="mod">
          <ac:chgData name="Thomas" userId="ede1012f-0ce7-46a1-8344-f4af4af67b77" providerId="ADAL" clId="{D919A419-EC29-466C-A991-F87B9D37B1C5}" dt="2024-04-22T17:47:39.517" v="84" actId="12788"/>
          <ac:spMkLst>
            <pc:docMk/>
            <pc:sldMk cId="0" sldId="256"/>
            <ac:spMk id="24" creationId="{49F5F653-AF66-2F7A-A8D4-B8B1857F8787}"/>
          </ac:spMkLst>
        </pc:spChg>
        <pc:spChg chg="mod">
          <ac:chgData name="Thomas" userId="ede1012f-0ce7-46a1-8344-f4af4af67b77" providerId="ADAL" clId="{D919A419-EC29-466C-A991-F87B9D37B1C5}" dt="2024-04-22T17:48:04.278" v="88" actId="1036"/>
          <ac:spMkLst>
            <pc:docMk/>
            <pc:sldMk cId="0" sldId="256"/>
            <ac:spMk id="28" creationId="{00000000-0000-0000-0000-000000000000}"/>
          </ac:spMkLst>
        </pc:spChg>
        <pc:spChg chg="mod">
          <ac:chgData name="Thomas" userId="ede1012f-0ce7-46a1-8344-f4af4af67b77" providerId="ADAL" clId="{D919A419-EC29-466C-A991-F87B9D37B1C5}" dt="2024-04-22T17:50:41.576" v="94" actId="1037"/>
          <ac:spMkLst>
            <pc:docMk/>
            <pc:sldMk cId="0" sldId="256"/>
            <ac:spMk id="29" creationId="{980717D1-9DA2-496A-B532-F56DD358F7CD}"/>
          </ac:spMkLst>
        </pc:spChg>
        <pc:spChg chg="del">
          <ac:chgData name="Thomas" userId="ede1012f-0ce7-46a1-8344-f4af4af67b77" providerId="ADAL" clId="{D919A419-EC29-466C-A991-F87B9D37B1C5}" dt="2024-04-22T17:14:49.241" v="20" actId="478"/>
          <ac:spMkLst>
            <pc:docMk/>
            <pc:sldMk cId="0" sldId="256"/>
            <ac:spMk id="31" creationId="{12BE4B4D-0113-2122-14D0-B770D87A2408}"/>
          </ac:spMkLst>
        </pc:spChg>
        <pc:spChg chg="del mod">
          <ac:chgData name="Thomas" userId="ede1012f-0ce7-46a1-8344-f4af4af67b77" providerId="ADAL" clId="{D919A419-EC29-466C-A991-F87B9D37B1C5}" dt="2024-04-22T17:45:39.856" v="69" actId="478"/>
          <ac:spMkLst>
            <pc:docMk/>
            <pc:sldMk cId="0" sldId="256"/>
            <ac:spMk id="32" creationId="{B27629FF-1160-88E7-7416-5EE3BE030CF8}"/>
          </ac:spMkLst>
        </pc:spChg>
        <pc:spChg chg="mod">
          <ac:chgData name="Thomas" userId="ede1012f-0ce7-46a1-8344-f4af4af67b77" providerId="ADAL" clId="{D919A419-EC29-466C-A991-F87B9D37B1C5}" dt="2024-04-22T17:47:39.517" v="84" actId="12788"/>
          <ac:spMkLst>
            <pc:docMk/>
            <pc:sldMk cId="0" sldId="256"/>
            <ac:spMk id="33" creationId="{438ACD07-A7D2-F43A-5BD3-7AC0EF4D6CC4}"/>
          </ac:spMkLst>
        </pc:spChg>
        <pc:spChg chg="mod">
          <ac:chgData name="Thomas" userId="ede1012f-0ce7-46a1-8344-f4af4af67b77" providerId="ADAL" clId="{D919A419-EC29-466C-A991-F87B9D37B1C5}" dt="2024-04-22T18:09:50.193" v="133" actId="1035"/>
          <ac:spMkLst>
            <pc:docMk/>
            <pc:sldMk cId="0" sldId="256"/>
            <ac:spMk id="34" creationId="{2932C0CB-D714-F5C9-34EB-7DCDA95A7DDF}"/>
          </ac:spMkLst>
        </pc:spChg>
        <pc:grpChg chg="mod">
          <ac:chgData name="Thomas" userId="ede1012f-0ce7-46a1-8344-f4af4af67b77" providerId="ADAL" clId="{D919A419-EC29-466C-A991-F87B9D37B1C5}" dt="2024-04-22T18:07:29.504" v="106" actId="1035"/>
          <ac:grpSpMkLst>
            <pc:docMk/>
            <pc:sldMk cId="0" sldId="256"/>
            <ac:grpSpMk id="2" creationId="{00000000-0000-0000-0000-000000000000}"/>
          </ac:grpSpMkLst>
        </pc:grpChg>
        <pc:grpChg chg="mod">
          <ac:chgData name="Thomas" userId="ede1012f-0ce7-46a1-8344-f4af4af67b77" providerId="ADAL" clId="{D919A419-EC29-466C-A991-F87B9D37B1C5}" dt="2024-04-22T17:16:15.300" v="32" actId="12788"/>
          <ac:grpSpMkLst>
            <pc:docMk/>
            <pc:sldMk cId="0" sldId="256"/>
            <ac:grpSpMk id="13" creationId="{5F9D53AC-8471-BFB9-E55C-BAB8AA0D7C3B}"/>
          </ac:grpSpMkLst>
        </pc:grpChg>
        <pc:grpChg chg="mod">
          <ac:chgData name="Thomas" userId="ede1012f-0ce7-46a1-8344-f4af4af67b77" providerId="ADAL" clId="{D919A419-EC29-466C-A991-F87B9D37B1C5}" dt="2024-04-22T17:15:32.616" v="28" actId="1036"/>
          <ac:grpSpMkLst>
            <pc:docMk/>
            <pc:sldMk cId="0" sldId="256"/>
            <ac:grpSpMk id="38" creationId="{D59E78D3-1359-A4E6-C4AE-987335539E11}"/>
          </ac:grpSpMkLst>
        </pc:grpChg>
        <pc:picChg chg="mod">
          <ac:chgData name="Thomas" userId="ede1012f-0ce7-46a1-8344-f4af4af67b77" providerId="ADAL" clId="{D919A419-EC29-466C-A991-F87B9D37B1C5}" dt="2024-04-22T17:47:39.517" v="84" actId="12788"/>
          <ac:picMkLst>
            <pc:docMk/>
            <pc:sldMk cId="0" sldId="256"/>
            <ac:picMk id="14" creationId="{AC3BA5E6-BE8A-0667-1E50-77D878C0530A}"/>
          </ac:picMkLst>
        </pc:picChg>
        <pc:picChg chg="mod">
          <ac:chgData name="Thomas" userId="ede1012f-0ce7-46a1-8344-f4af4af67b77" providerId="ADAL" clId="{D919A419-EC29-466C-A991-F87B9D37B1C5}" dt="2024-04-22T18:06:44.385" v="102" actId="14861"/>
          <ac:picMkLst>
            <pc:docMk/>
            <pc:sldMk cId="0" sldId="256"/>
            <ac:picMk id="16" creationId="{00000000-0000-0000-0000-000000000000}"/>
          </ac:picMkLst>
        </pc:picChg>
        <pc:picChg chg="mod">
          <ac:chgData name="Thomas" userId="ede1012f-0ce7-46a1-8344-f4af4af67b77" providerId="ADAL" clId="{D919A419-EC29-466C-A991-F87B9D37B1C5}" dt="2024-04-22T17:16:15.300" v="32" actId="12788"/>
          <ac:picMkLst>
            <pc:docMk/>
            <pc:sldMk cId="0" sldId="256"/>
            <ac:picMk id="17" creationId="{00000000-0000-0000-0000-000000000000}"/>
          </ac:picMkLst>
        </pc:picChg>
        <pc:picChg chg="mod">
          <ac:chgData name="Thomas" userId="ede1012f-0ce7-46a1-8344-f4af4af67b77" providerId="ADAL" clId="{D919A419-EC29-466C-A991-F87B9D37B1C5}" dt="2024-04-22T17:47:46.777" v="86" actId="1037"/>
          <ac:picMkLst>
            <pc:docMk/>
            <pc:sldMk cId="0" sldId="256"/>
            <ac:picMk id="27" creationId="{4DE12E6D-7425-5A19-333D-7861D29E6BB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3550"/>
          </a:xfrm>
          <a:prstGeom prst="rect">
            <a:avLst/>
          </a:prstGeom>
        </p:spPr>
        <p:txBody>
          <a:bodyPr vert="horz" lIns="91440" tIns="45720" rIns="91440" bIns="45720" rtlCol="0"/>
          <a:lstStyle>
            <a:lvl1pPr algn="r">
              <a:defRPr sz="1200"/>
            </a:lvl1pPr>
          </a:lstStyle>
          <a:p>
            <a:fld id="{3BC82F2B-A03F-4675-8030-8C5B52F79E13}" type="datetimeFigureOut">
              <a:rPr lang="en-US" smtClean="0"/>
              <a:t>01-May-24</a:t>
            </a:fld>
            <a:endParaRPr lang="en-US"/>
          </a:p>
        </p:txBody>
      </p:sp>
      <p:sp>
        <p:nvSpPr>
          <p:cNvPr id="4" name="Slide Image Placeholder 3"/>
          <p:cNvSpPr>
            <a:spLocks noGrp="1" noRot="1" noChangeAspect="1"/>
          </p:cNvSpPr>
          <p:nvPr>
            <p:ph type="sldImg" idx="2"/>
          </p:nvPr>
        </p:nvSpPr>
        <p:spPr>
          <a:xfrm>
            <a:off x="2224088" y="1155700"/>
            <a:ext cx="240982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46588"/>
            <a:ext cx="5486400" cy="36385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288"/>
            <a:ext cx="2971800"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7288"/>
            <a:ext cx="2971800" cy="463550"/>
          </a:xfrm>
          <a:prstGeom prst="rect">
            <a:avLst/>
          </a:prstGeom>
        </p:spPr>
        <p:txBody>
          <a:bodyPr vert="horz" lIns="91440" tIns="45720" rIns="91440" bIns="45720" rtlCol="0" anchor="b"/>
          <a:lstStyle>
            <a:lvl1pPr algn="r">
              <a:defRPr sz="1200"/>
            </a:lvl1pPr>
          </a:lstStyle>
          <a:p>
            <a:fld id="{1E9F8C62-2D9C-4BEF-8B32-989E1416E914}" type="slidenum">
              <a:rPr lang="en-US" smtClean="0"/>
              <a:t>‹#›</a:t>
            </a:fld>
            <a:endParaRPr lang="en-US"/>
          </a:p>
        </p:txBody>
      </p:sp>
    </p:spTree>
    <p:extLst>
      <p:ext uri="{BB962C8B-B14F-4D97-AF65-F5344CB8AC3E}">
        <p14:creationId xmlns:p14="http://schemas.microsoft.com/office/powerpoint/2010/main" val="1258316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9F8C62-2D9C-4BEF-8B32-989E1416E914}" type="slidenum">
              <a:rPr lang="en-US" smtClean="0"/>
              <a:t>1</a:t>
            </a:fld>
            <a:endParaRPr lang="en-US"/>
          </a:p>
        </p:txBody>
      </p:sp>
    </p:spTree>
    <p:extLst>
      <p:ext uri="{BB962C8B-B14F-4D97-AF65-F5344CB8AC3E}">
        <p14:creationId xmlns:p14="http://schemas.microsoft.com/office/powerpoint/2010/main" val="2842393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01-May-24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01-May-24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veteranscrisisline.net/" TargetMode="External"/><Relationship Id="rId3" Type="http://schemas.openxmlformats.org/officeDocument/2006/relationships/image" Target="../media/image1.png"/><Relationship Id="rId7" Type="http://schemas.openxmlformats.org/officeDocument/2006/relationships/hyperlink" Target="tel:%20988" TargetMode="External"/><Relationship Id="rId12"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image" Target="../media/image5.jpeg"/><Relationship Id="rId4" Type="http://schemas.openxmlformats.org/officeDocument/2006/relationships/image" Target="../media/image2.png"/><Relationship Id="rId9" Type="http://schemas.openxmlformats.org/officeDocument/2006/relationships/hyperlink" Target="https://988lifelin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13037" y="925855"/>
            <a:ext cx="7543800" cy="274320"/>
            <a:chOff x="0" y="0"/>
            <a:chExt cx="2832190" cy="220085"/>
          </a:xfrm>
        </p:grpSpPr>
        <p:sp>
          <p:nvSpPr>
            <p:cNvPr id="3" name="Freeform 3"/>
            <p:cNvSpPr/>
            <p:nvPr/>
          </p:nvSpPr>
          <p:spPr>
            <a:xfrm>
              <a:off x="0" y="0"/>
              <a:ext cx="2832190" cy="220085"/>
            </a:xfrm>
            <a:custGeom>
              <a:avLst/>
              <a:gdLst/>
              <a:ahLst/>
              <a:cxnLst/>
              <a:rect l="l" t="t" r="r" b="b"/>
              <a:pathLst>
                <a:path w="2832190" h="220085">
                  <a:moveTo>
                    <a:pt x="0" y="0"/>
                  </a:moveTo>
                  <a:lnTo>
                    <a:pt x="2832190" y="0"/>
                  </a:lnTo>
                  <a:lnTo>
                    <a:pt x="2832190" y="220085"/>
                  </a:lnTo>
                  <a:lnTo>
                    <a:pt x="0" y="220085"/>
                  </a:lnTo>
                  <a:close/>
                </a:path>
              </a:pathLst>
            </a:custGeom>
            <a:solidFill>
              <a:srgbClr val="000000"/>
            </a:solidFill>
          </p:spPr>
        </p:sp>
        <p:sp>
          <p:nvSpPr>
            <p:cNvPr id="4" name="TextBox 4"/>
            <p:cNvSpPr txBox="1"/>
            <p:nvPr/>
          </p:nvSpPr>
          <p:spPr>
            <a:xfrm>
              <a:off x="0" y="-19050"/>
              <a:ext cx="812800" cy="831850"/>
            </a:xfrm>
            <a:prstGeom prst="rect">
              <a:avLst/>
            </a:prstGeom>
          </p:spPr>
          <p:txBody>
            <a:bodyPr lIns="47790" tIns="47790" rIns="47790" bIns="47790" rtlCol="0" anchor="ctr"/>
            <a:lstStyle/>
            <a:p>
              <a:pPr algn="ctr">
                <a:lnSpc>
                  <a:spcPts val="1448"/>
                </a:lnSpc>
              </a:pPr>
              <a:endParaRPr dirty="0">
                <a:latin typeface="Arial" panose="020B0604020202020204" pitchFamily="34" charset="0"/>
                <a:cs typeface="Arial" panose="020B0604020202020204" pitchFamily="34" charset="0"/>
              </a:endParaRPr>
            </a:p>
          </p:txBody>
        </p:sp>
      </p:grpSp>
      <p:sp>
        <p:nvSpPr>
          <p:cNvPr id="18" name="TextBox 18"/>
          <p:cNvSpPr txBox="1"/>
          <p:nvPr/>
        </p:nvSpPr>
        <p:spPr>
          <a:xfrm>
            <a:off x="1872282" y="433592"/>
            <a:ext cx="4025310" cy="496867"/>
          </a:xfrm>
          <a:prstGeom prst="rect">
            <a:avLst/>
          </a:prstGeom>
        </p:spPr>
        <p:txBody>
          <a:bodyPr wrap="square" lIns="0" tIns="0" rIns="0" bIns="0" rtlCol="0" anchor="t">
            <a:spAutoFit/>
          </a:bodyPr>
          <a:lstStyle/>
          <a:p>
            <a:pPr algn="ctr">
              <a:lnSpc>
                <a:spcPts val="3687"/>
              </a:lnSpc>
            </a:pPr>
            <a:r>
              <a:rPr lang="en-US" sz="4400" b="1" cap="all" spc="105" dirty="0">
                <a:solidFill>
                  <a:srgbClr val="000000"/>
                </a:solidFill>
                <a:latin typeface="Arial" panose="020B0604020202020204" pitchFamily="34" charset="0"/>
                <a:cs typeface="Arial" panose="020B0604020202020204" pitchFamily="34" charset="0"/>
              </a:rPr>
              <a:t>IG Update</a:t>
            </a:r>
          </a:p>
        </p:txBody>
      </p:sp>
      <p:sp>
        <p:nvSpPr>
          <p:cNvPr id="22" name="TextBox 22"/>
          <p:cNvSpPr txBox="1"/>
          <p:nvPr/>
        </p:nvSpPr>
        <p:spPr>
          <a:xfrm>
            <a:off x="5689685" y="3946854"/>
            <a:ext cx="1846228" cy="179536"/>
          </a:xfrm>
          <a:prstGeom prst="rect">
            <a:avLst/>
          </a:prstGeom>
        </p:spPr>
        <p:txBody>
          <a:bodyPr wrap="square" lIns="0" tIns="0" rIns="0" bIns="0" rtlCol="0" anchor="t">
            <a:spAutoFit/>
          </a:bodyPr>
          <a:lstStyle/>
          <a:p>
            <a:pPr algn="ctr">
              <a:lnSpc>
                <a:spcPts val="1448"/>
              </a:lnSpc>
              <a:spcBef>
                <a:spcPct val="0"/>
              </a:spcBef>
            </a:pPr>
            <a:r>
              <a:rPr lang="en-US" sz="1400" b="1" dirty="0">
                <a:solidFill>
                  <a:srgbClr val="FF0000"/>
                </a:solidFill>
                <a:latin typeface="Arial" panose="020B0604020202020204" pitchFamily="34" charset="0"/>
                <a:cs typeface="Arial" panose="020B0604020202020204" pitchFamily="34" charset="0"/>
              </a:rPr>
              <a:t>Your Unit Name</a:t>
            </a:r>
          </a:p>
        </p:txBody>
      </p:sp>
      <p:grpSp>
        <p:nvGrpSpPr>
          <p:cNvPr id="13" name="Group 12">
            <a:extLst>
              <a:ext uri="{FF2B5EF4-FFF2-40B4-BE49-F238E27FC236}">
                <a16:creationId xmlns:a16="http://schemas.microsoft.com/office/drawing/2014/main" id="{5F9D53AC-8471-BFB9-E55C-BAB8AA0D7C3B}"/>
              </a:ext>
            </a:extLst>
          </p:cNvPr>
          <p:cNvGrpSpPr/>
          <p:nvPr/>
        </p:nvGrpSpPr>
        <p:grpSpPr>
          <a:xfrm>
            <a:off x="5688035" y="4294114"/>
            <a:ext cx="1849528" cy="5517195"/>
            <a:chOff x="5758000" y="4047290"/>
            <a:chExt cx="1849528" cy="4058553"/>
          </a:xfrm>
        </p:grpSpPr>
        <p:sp>
          <p:nvSpPr>
            <p:cNvPr id="8" name="Freeform 8"/>
            <p:cNvSpPr/>
            <p:nvPr/>
          </p:nvSpPr>
          <p:spPr>
            <a:xfrm>
              <a:off x="5758000" y="4047290"/>
              <a:ext cx="1846228" cy="4058553"/>
            </a:xfrm>
            <a:custGeom>
              <a:avLst/>
              <a:gdLst/>
              <a:ahLst/>
              <a:cxnLst/>
              <a:rect l="l" t="t" r="r" b="b"/>
              <a:pathLst>
                <a:path w="937216" h="2321880">
                  <a:moveTo>
                    <a:pt x="0" y="0"/>
                  </a:moveTo>
                  <a:lnTo>
                    <a:pt x="937216" y="0"/>
                  </a:lnTo>
                  <a:lnTo>
                    <a:pt x="937216" y="2321880"/>
                  </a:lnTo>
                  <a:lnTo>
                    <a:pt x="0" y="2321880"/>
                  </a:lnTo>
                  <a:close/>
                </a:path>
              </a:pathLst>
            </a:custGeom>
            <a:solidFill>
              <a:srgbClr val="FFD530"/>
            </a:solidFill>
            <a:ln w="12700">
              <a:solidFill>
                <a:schemeClr val="tx1"/>
              </a:solidFill>
            </a:ln>
          </p:spPr>
          <p:txBody>
            <a:bodyPr/>
            <a:lstStyle/>
            <a:p>
              <a:endParaRPr lang="en-US" dirty="0">
                <a:latin typeface="Arial" panose="020B0604020202020204" pitchFamily="34" charset="0"/>
                <a:cs typeface="Arial" panose="020B0604020202020204" pitchFamily="34" charset="0"/>
              </a:endParaRPr>
            </a:p>
          </p:txBody>
        </p:sp>
        <p:sp>
          <p:nvSpPr>
            <p:cNvPr id="23" name="TextBox 23"/>
            <p:cNvSpPr txBox="1"/>
            <p:nvPr/>
          </p:nvSpPr>
          <p:spPr>
            <a:xfrm>
              <a:off x="5762814" y="4084602"/>
              <a:ext cx="1844714" cy="2851243"/>
            </a:xfrm>
            <a:prstGeom prst="rect">
              <a:avLst/>
            </a:prstGeom>
          </p:spPr>
          <p:txBody>
            <a:bodyPr wrap="square" lIns="0" tIns="0" rIns="0" bIns="0" rtlCol="0" anchor="t">
              <a:spAutoFit/>
            </a:bodyPr>
            <a:lstStyle/>
            <a:p>
              <a:pPr algn="ctr"/>
              <a:r>
                <a:rPr lang="en-US" sz="1000" b="1" dirty="0">
                  <a:latin typeface="Arial" panose="020B0604020202020204" pitchFamily="34" charset="0"/>
                  <a:cs typeface="Arial" panose="020B0604020202020204" pitchFamily="34" charset="0"/>
                </a:rPr>
                <a:t>Commanding General</a:t>
              </a:r>
            </a:p>
            <a:p>
              <a:pPr algn="ctr"/>
              <a:r>
                <a:rPr lang="en-US" sz="1000" b="1" dirty="0">
                  <a:solidFill>
                    <a:srgbClr val="FF0000"/>
                  </a:solidFill>
                  <a:latin typeface="Arial" panose="020B0604020202020204" pitchFamily="34" charset="0"/>
                  <a:cs typeface="Arial" panose="020B0604020202020204" pitchFamily="34" charset="0"/>
                </a:rPr>
                <a:t>MG Soldier Q. Public</a:t>
              </a: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r>
                <a:rPr lang="en-US" sz="1000" b="1" dirty="0">
                  <a:latin typeface="Arial" panose="020B0604020202020204" pitchFamily="34" charset="0"/>
                  <a:cs typeface="Arial" panose="020B0604020202020204" pitchFamily="34" charset="0"/>
                </a:rPr>
                <a:t>Command Sergeant Major</a:t>
              </a:r>
            </a:p>
            <a:p>
              <a:pPr algn="ctr"/>
              <a:r>
                <a:rPr lang="en-US" sz="1000" b="1" dirty="0">
                  <a:solidFill>
                    <a:srgbClr val="FF0000"/>
                  </a:solidFill>
                  <a:latin typeface="Arial" panose="020B0604020202020204" pitchFamily="34" charset="0"/>
                  <a:cs typeface="Arial" panose="020B0604020202020204" pitchFamily="34" charset="0"/>
                </a:rPr>
                <a:t>CSM Soldier Q. Public</a:t>
              </a: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r>
                <a:rPr lang="en-US" sz="1000" b="1" dirty="0">
                  <a:latin typeface="Arial" panose="020B0604020202020204" pitchFamily="34" charset="0"/>
                  <a:cs typeface="Arial" panose="020B0604020202020204" pitchFamily="34" charset="0"/>
                </a:rPr>
                <a:t>Command Inspector General</a:t>
              </a:r>
            </a:p>
            <a:p>
              <a:pPr algn="ctr"/>
              <a:r>
                <a:rPr lang="en-US" sz="1000" b="1" dirty="0">
                  <a:solidFill>
                    <a:srgbClr val="FF0000"/>
                  </a:solidFill>
                  <a:latin typeface="Arial" panose="020B0604020202020204" pitchFamily="34" charset="0"/>
                  <a:cs typeface="Arial" panose="020B0604020202020204" pitchFamily="34" charset="0"/>
                </a:rPr>
                <a:t>LTC Soldier Q. Public</a:t>
              </a: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p>
              <a:pPr algn="ctr"/>
              <a:r>
                <a:rPr lang="en-US" sz="1000" b="1" dirty="0">
                  <a:latin typeface="Arial" panose="020B0604020202020204" pitchFamily="34" charset="0"/>
                  <a:cs typeface="Arial" panose="020B0604020202020204" pitchFamily="34" charset="0"/>
                </a:rPr>
                <a:t>Inspector General NCOIC</a:t>
              </a:r>
            </a:p>
            <a:p>
              <a:pPr algn="ctr"/>
              <a:r>
                <a:rPr lang="en-US" sz="1000" b="1" dirty="0">
                  <a:solidFill>
                    <a:srgbClr val="FF0000"/>
                  </a:solidFill>
                  <a:latin typeface="Arial" panose="020B0604020202020204" pitchFamily="34" charset="0"/>
                  <a:cs typeface="Arial" panose="020B0604020202020204" pitchFamily="34" charset="0"/>
                </a:rPr>
                <a:t>SGM Soldier Q. Public</a:t>
              </a:r>
            </a:p>
            <a:p>
              <a:pPr algn="ctr"/>
              <a:endParaRPr lang="en-US" sz="1000" b="1" dirty="0">
                <a:solidFill>
                  <a:srgbClr val="FF0000"/>
                </a:solidFill>
                <a:latin typeface="Arial" panose="020B0604020202020204" pitchFamily="34" charset="0"/>
                <a:cs typeface="Arial" panose="020B0604020202020204" pitchFamily="34" charset="0"/>
              </a:endParaRPr>
            </a:p>
            <a:p>
              <a:pPr algn="ctr"/>
              <a:r>
                <a:rPr lang="en-US" sz="1000" b="1" u="sng" dirty="0">
                  <a:latin typeface="Arial" panose="020B0604020202020204" pitchFamily="34" charset="0"/>
                  <a:cs typeface="Arial" panose="020B0604020202020204" pitchFamily="34" charset="0"/>
                </a:rPr>
                <a:t>IG Points of Contact</a:t>
              </a:r>
            </a:p>
            <a:p>
              <a:pPr algn="ctr"/>
              <a:r>
                <a:rPr lang="en-US" sz="1000" b="1" dirty="0">
                  <a:solidFill>
                    <a:srgbClr val="FF0000"/>
                  </a:solidFill>
                  <a:latin typeface="Arial" panose="020B0604020202020204" pitchFamily="34" charset="0"/>
                  <a:cs typeface="Arial" panose="020B0604020202020204" pitchFamily="34" charset="0"/>
                </a:rPr>
                <a:t>Unit </a:t>
              </a:r>
              <a:r>
                <a:rPr lang="en-US" sz="1000" b="1" dirty="0">
                  <a:latin typeface="Arial" panose="020B0604020202020204" pitchFamily="34" charset="0"/>
                  <a:cs typeface="Arial" panose="020B0604020202020204" pitchFamily="34" charset="0"/>
                </a:rPr>
                <a:t>IG Office</a:t>
              </a:r>
            </a:p>
            <a:p>
              <a:pPr algn="ctr"/>
              <a:r>
                <a:rPr lang="en-US" sz="1000" b="1" dirty="0">
                  <a:solidFill>
                    <a:srgbClr val="FF0000"/>
                  </a:solidFill>
                  <a:latin typeface="Arial" panose="020B0604020202020204" pitchFamily="34" charset="0"/>
                  <a:cs typeface="Arial" panose="020B0604020202020204" pitchFamily="34" charset="0"/>
                </a:rPr>
                <a:t>Building 1234</a:t>
              </a:r>
            </a:p>
            <a:p>
              <a:pPr algn="ctr"/>
              <a:r>
                <a:rPr lang="en-US" sz="1000" b="1" dirty="0">
                  <a:solidFill>
                    <a:srgbClr val="FF0000"/>
                  </a:solidFill>
                  <a:latin typeface="Arial" panose="020B0604020202020204" pitchFamily="34" charset="0"/>
                  <a:cs typeface="Arial" panose="020B0604020202020204" pitchFamily="34" charset="0"/>
                </a:rPr>
                <a:t>Hooah Drive</a:t>
              </a:r>
            </a:p>
            <a:p>
              <a:pPr algn="ctr"/>
              <a:r>
                <a:rPr lang="en-US" sz="1000" b="1" dirty="0">
                  <a:solidFill>
                    <a:srgbClr val="FF0000"/>
                  </a:solidFill>
                  <a:latin typeface="Arial" panose="020B0604020202020204" pitchFamily="34" charset="0"/>
                  <a:cs typeface="Arial" panose="020B0604020202020204" pitchFamily="34" charset="0"/>
                </a:rPr>
                <a:t>Fort Swampy XX 55555</a:t>
              </a:r>
              <a:endParaRPr lang="en-US" sz="1000" spc="8" dirty="0">
                <a:solidFill>
                  <a:srgbClr val="000000"/>
                </a:solidFill>
                <a:latin typeface="Arial" panose="020B0604020202020204" pitchFamily="34" charset="0"/>
                <a:cs typeface="Arial" panose="020B0604020202020204" pitchFamily="34" charset="0"/>
              </a:endParaRPr>
            </a:p>
          </p:txBody>
        </p:sp>
      </p:grpSp>
      <p:sp>
        <p:nvSpPr>
          <p:cNvPr id="28" name="TextBox 28"/>
          <p:cNvSpPr txBox="1"/>
          <p:nvPr/>
        </p:nvSpPr>
        <p:spPr>
          <a:xfrm>
            <a:off x="6928" y="942219"/>
            <a:ext cx="7765472" cy="215444"/>
          </a:xfrm>
          <a:prstGeom prst="rect">
            <a:avLst/>
          </a:prstGeom>
        </p:spPr>
        <p:txBody>
          <a:bodyPr wrap="square" lIns="0" tIns="0" rIns="0" bIns="0" rtlCol="0" anchor="t">
            <a:spAutoFit/>
          </a:bodyPr>
          <a:lstStyle/>
          <a:p>
            <a:pPr algn="ctr"/>
            <a:r>
              <a:rPr lang="en-US" sz="1400" b="1" dirty="0">
                <a:solidFill>
                  <a:srgbClr val="FFD530"/>
                </a:solidFill>
                <a:latin typeface="Arial" panose="020B0604020202020204" pitchFamily="34" charset="0"/>
                <a:cs typeface="Arial" panose="020B0604020202020204" pitchFamily="34" charset="0"/>
              </a:rPr>
              <a:t>Volume 24-3, April 2024</a:t>
            </a:r>
          </a:p>
        </p:txBody>
      </p:sp>
      <p:sp>
        <p:nvSpPr>
          <p:cNvPr id="29" name="Freeform 8">
            <a:extLst>
              <a:ext uri="{FF2B5EF4-FFF2-40B4-BE49-F238E27FC236}">
                <a16:creationId xmlns:a16="http://schemas.microsoft.com/office/drawing/2014/main" id="{980717D1-9DA2-496A-B532-F56DD358F7CD}"/>
              </a:ext>
            </a:extLst>
          </p:cNvPr>
          <p:cNvSpPr/>
          <p:nvPr/>
        </p:nvSpPr>
        <p:spPr>
          <a:xfrm>
            <a:off x="219599" y="7097401"/>
            <a:ext cx="2593008" cy="2716128"/>
          </a:xfrm>
          <a:custGeom>
            <a:avLst/>
            <a:gdLst/>
            <a:ahLst/>
            <a:cxnLst/>
            <a:rect l="l" t="t" r="r" b="b"/>
            <a:pathLst>
              <a:path w="937216" h="2321880">
                <a:moveTo>
                  <a:pt x="0" y="0"/>
                </a:moveTo>
                <a:lnTo>
                  <a:pt x="937216" y="0"/>
                </a:lnTo>
                <a:lnTo>
                  <a:pt x="937216" y="2321880"/>
                </a:lnTo>
                <a:lnTo>
                  <a:pt x="0" y="2321880"/>
                </a:lnTo>
                <a:close/>
              </a:path>
            </a:pathLst>
          </a:custGeom>
          <a:solidFill>
            <a:srgbClr val="FFD530"/>
          </a:solidFill>
          <a:ln w="12700">
            <a:solidFill>
              <a:schemeClr val="tx1"/>
            </a:solidFill>
          </a:ln>
        </p:spPr>
        <p:txBody>
          <a:bodyPr wrap="square" lIns="182880" tIns="91440" rIns="182880" bIns="182880">
            <a:spAutoFit/>
          </a:bodyPr>
          <a:lstStyle/>
          <a:p>
            <a:pPr marL="114300" indent="-114300" algn="ctr">
              <a:spcAft>
                <a:spcPts val="300"/>
              </a:spcAft>
            </a:pPr>
            <a:r>
              <a:rPr lang="en-US" sz="1200" b="1" u="sng" dirty="0">
                <a:latin typeface="Arial" panose="020B0604020202020204" pitchFamily="34" charset="0"/>
                <a:cs typeface="Arial" panose="020B0604020202020204" pitchFamily="34" charset="0"/>
              </a:rPr>
              <a:t>Regulations and Resources:</a:t>
            </a:r>
          </a:p>
          <a:p>
            <a:pPr marL="114300" indent="-114300">
              <a:buFont typeface="Arial" panose="020B0604020202020204" pitchFamily="34" charset="0"/>
              <a:buChar char="•"/>
            </a:pPr>
            <a:r>
              <a:rPr lang="en-US" sz="1200" b="1" dirty="0">
                <a:latin typeface="Arial" panose="020B0604020202020204" pitchFamily="34" charset="0"/>
                <a:cs typeface="Arial" panose="020B0604020202020204" pitchFamily="34" charset="0"/>
              </a:rPr>
              <a:t>AR 600-92</a:t>
            </a:r>
            <a:r>
              <a:rPr lang="en-US" sz="1200" dirty="0">
                <a:latin typeface="Arial" panose="020B0604020202020204" pitchFamily="34" charset="0"/>
                <a:cs typeface="Arial" panose="020B0604020202020204" pitchFamily="34" charset="0"/>
              </a:rPr>
              <a:t>: Army Suicide Prevention Program</a:t>
            </a:r>
          </a:p>
          <a:p>
            <a:pPr marL="114300" indent="-114300">
              <a:buFont typeface="Arial" panose="020B0604020202020204" pitchFamily="34" charset="0"/>
              <a:buChar char="•"/>
            </a:pPr>
            <a:r>
              <a:rPr lang="en-US" sz="1200" b="1" dirty="0">
                <a:effectLst/>
                <a:latin typeface="Arial" panose="020B0604020202020204" pitchFamily="34" charset="0"/>
                <a:ea typeface="Calibri" panose="020F0502020204030204" pitchFamily="34" charset="0"/>
                <a:cs typeface="Arial" panose="020B0604020202020204" pitchFamily="34" charset="0"/>
              </a:rPr>
              <a:t>Army Suicide Prevention Program website</a:t>
            </a:r>
            <a:r>
              <a:rPr lang="en-US" sz="1200" dirty="0">
                <a:effectLst/>
                <a:latin typeface="Arial" panose="020B0604020202020204" pitchFamily="34" charset="0"/>
                <a:ea typeface="Calibri" panose="020F0502020204030204" pitchFamily="34" charset="0"/>
                <a:cs typeface="Arial" panose="020B0604020202020204" pitchFamily="34" charset="0"/>
              </a:rPr>
              <a:t>: </a:t>
            </a:r>
            <a:br>
              <a:rPr lang="en-US" sz="1200" dirty="0">
                <a:effectLst/>
                <a:latin typeface="Arial" panose="020B0604020202020204" pitchFamily="34" charset="0"/>
                <a:ea typeface="Calibri" panose="020F0502020204030204" pitchFamily="34" charset="0"/>
                <a:cs typeface="Arial" panose="020B0604020202020204" pitchFamily="34" charset="0"/>
              </a:rPr>
            </a:br>
            <a:r>
              <a:rPr lang="en-US" sz="1200" i="1" dirty="0">
                <a:effectLst/>
                <a:latin typeface="Arial" panose="020B0604020202020204" pitchFamily="34" charset="0"/>
                <a:ea typeface="Calibri" panose="020F0502020204030204" pitchFamily="34" charset="0"/>
                <a:cs typeface="Arial" panose="020B0604020202020204" pitchFamily="34" charset="0"/>
              </a:rPr>
              <a:t>https://www.armyresilience.</a:t>
            </a:r>
            <a:br>
              <a:rPr lang="en-US" sz="1200" i="1" dirty="0">
                <a:effectLst/>
                <a:latin typeface="Arial" panose="020B0604020202020204" pitchFamily="34" charset="0"/>
                <a:ea typeface="Calibri" panose="020F0502020204030204" pitchFamily="34" charset="0"/>
                <a:cs typeface="Arial" panose="020B0604020202020204" pitchFamily="34" charset="0"/>
              </a:rPr>
            </a:br>
            <a:r>
              <a:rPr lang="en-US" sz="1200" i="1" dirty="0">
                <a:effectLst/>
                <a:latin typeface="Arial" panose="020B0604020202020204" pitchFamily="34" charset="0"/>
                <a:ea typeface="Calibri" panose="020F0502020204030204" pitchFamily="34" charset="0"/>
                <a:cs typeface="Arial" panose="020B0604020202020204" pitchFamily="34" charset="0"/>
              </a:rPr>
              <a:t>army.mil/suicide-prevention/</a:t>
            </a:r>
            <a:br>
              <a:rPr lang="en-US" sz="1200" i="1" dirty="0">
                <a:effectLst/>
                <a:latin typeface="Arial" panose="020B0604020202020204" pitchFamily="34" charset="0"/>
                <a:ea typeface="Calibri" panose="020F0502020204030204" pitchFamily="34" charset="0"/>
                <a:cs typeface="Arial" panose="020B0604020202020204" pitchFamily="34" charset="0"/>
              </a:rPr>
            </a:br>
            <a:r>
              <a:rPr lang="en-US" sz="1200" i="1" dirty="0">
                <a:effectLst/>
                <a:latin typeface="Arial" panose="020B0604020202020204" pitchFamily="34" charset="0"/>
                <a:ea typeface="Calibri" panose="020F0502020204030204" pitchFamily="34" charset="0"/>
                <a:cs typeface="Arial" panose="020B0604020202020204" pitchFamily="34" charset="0"/>
              </a:rPr>
              <a:t>index.html</a:t>
            </a:r>
          </a:p>
          <a:p>
            <a:pPr marL="114300" indent="-114300">
              <a:buFont typeface="Arial" panose="020B0604020202020204" pitchFamily="34" charset="0"/>
              <a:buChar char="•"/>
            </a:pPr>
            <a:r>
              <a:rPr lang="en-US" sz="1200" b="1" dirty="0">
                <a:latin typeface="Arial" panose="020B0604020202020204" pitchFamily="34" charset="0"/>
                <a:cs typeface="Arial" panose="020B0604020202020204" pitchFamily="34" charset="0"/>
              </a:rPr>
              <a:t>Military OneSource </a:t>
            </a:r>
            <a:r>
              <a:rPr lang="en-US" sz="1200" dirty="0">
                <a:latin typeface="Arial" panose="020B0604020202020204" pitchFamily="34" charset="0"/>
                <a:cs typeface="Arial" panose="020B0604020202020204" pitchFamily="34" charset="0"/>
              </a:rPr>
              <a:t>(free counseling): 800-342-9647 or 703-253-7599</a:t>
            </a:r>
          </a:p>
          <a:p>
            <a:pPr marL="114300" indent="-114300">
              <a:buFont typeface="Arial" panose="020B0604020202020204" pitchFamily="34" charset="0"/>
              <a:buChar char="•"/>
            </a:pPr>
            <a:r>
              <a:rPr lang="en-US" sz="1200" b="1" dirty="0">
                <a:latin typeface="Arial" panose="020B0604020202020204" pitchFamily="34" charset="0"/>
                <a:cs typeface="Arial" panose="020B0604020202020204" pitchFamily="34" charset="0"/>
              </a:rPr>
              <a:t>DoD Employee Assistance Program</a:t>
            </a:r>
            <a:r>
              <a:rPr lang="en-US" sz="1200" dirty="0">
                <a:latin typeface="Arial" panose="020B0604020202020204" pitchFamily="34" charset="0"/>
                <a:cs typeface="Arial" panose="020B0604020202020204" pitchFamily="34" charset="0"/>
              </a:rPr>
              <a:t>: 866-580-9046</a:t>
            </a:r>
            <a:endParaRPr lang="en-US" sz="1200" b="1" i="1" dirty="0">
              <a:solidFill>
                <a:schemeClr val="accent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5F8000C3-800C-FCB6-0F63-0845B30EEF5A}"/>
              </a:ext>
            </a:extLst>
          </p:cNvPr>
          <p:cNvSpPr txBox="1"/>
          <p:nvPr/>
        </p:nvSpPr>
        <p:spPr>
          <a:xfrm>
            <a:off x="1893950" y="-24395"/>
            <a:ext cx="2439951" cy="440120"/>
          </a:xfrm>
          <a:prstGeom prst="rect">
            <a:avLst/>
          </a:prstGeom>
          <a:noFill/>
        </p:spPr>
        <p:txBody>
          <a:bodyPr wrap="square" rtlCol="0">
            <a:spAutoFit/>
          </a:bodyPr>
          <a:lstStyle/>
          <a:p>
            <a:r>
              <a:rPr lang="en-US" sz="2270" dirty="0">
                <a:latin typeface="Arial" panose="020B0604020202020204" pitchFamily="34" charset="0"/>
                <a:cs typeface="Arial" panose="020B0604020202020204" pitchFamily="34" charset="0"/>
              </a:rPr>
              <a:t>THE</a:t>
            </a:r>
          </a:p>
        </p:txBody>
      </p:sp>
      <p:pic>
        <p:nvPicPr>
          <p:cNvPr id="12" name="Picture 11" descr="A picture containing text&#10;&#10;Description automatically generated">
            <a:extLst>
              <a:ext uri="{FF2B5EF4-FFF2-40B4-BE49-F238E27FC236}">
                <a16:creationId xmlns:a16="http://schemas.microsoft.com/office/drawing/2014/main" id="{5A7842B4-0976-7860-51BA-A0290197E2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8816" y="128519"/>
            <a:ext cx="956384" cy="683993"/>
          </a:xfrm>
          <a:prstGeom prst="rect">
            <a:avLst/>
          </a:prstGeom>
        </p:spPr>
      </p:pic>
      <p:sp>
        <p:nvSpPr>
          <p:cNvPr id="15" name="TextBox 14">
            <a:extLst>
              <a:ext uri="{FF2B5EF4-FFF2-40B4-BE49-F238E27FC236}">
                <a16:creationId xmlns:a16="http://schemas.microsoft.com/office/drawing/2014/main" id="{68DABECB-F445-6484-FF96-3AB986472F76}"/>
              </a:ext>
            </a:extLst>
          </p:cNvPr>
          <p:cNvSpPr txBox="1"/>
          <p:nvPr/>
        </p:nvSpPr>
        <p:spPr>
          <a:xfrm>
            <a:off x="6928" y="1297304"/>
            <a:ext cx="7765472" cy="584775"/>
          </a:xfrm>
          <a:prstGeom prst="rect">
            <a:avLst/>
          </a:prstGeom>
          <a:noFill/>
        </p:spPr>
        <p:txBody>
          <a:bodyPr wrap="square">
            <a:spAutoFit/>
          </a:bodyPr>
          <a:lstStyle/>
          <a:p>
            <a:pPr algn="ctr"/>
            <a:r>
              <a:rPr lang="en-US" sz="3200" b="1" dirty="0">
                <a:latin typeface="Arial" panose="020B0604020202020204" pitchFamily="34" charset="0"/>
                <a:cs typeface="Arial" panose="020B0604020202020204" pitchFamily="34" charset="0"/>
              </a:rPr>
              <a:t>Army Suicide Prevention Program</a:t>
            </a:r>
          </a:p>
        </p:txBody>
      </p:sp>
      <p:sp>
        <p:nvSpPr>
          <p:cNvPr id="5" name="TextBox 4">
            <a:extLst>
              <a:ext uri="{FF2B5EF4-FFF2-40B4-BE49-F238E27FC236}">
                <a16:creationId xmlns:a16="http://schemas.microsoft.com/office/drawing/2014/main" id="{30B17A3F-5654-D545-02DC-97C9A0E2260A}"/>
              </a:ext>
            </a:extLst>
          </p:cNvPr>
          <p:cNvSpPr txBox="1"/>
          <p:nvPr/>
        </p:nvSpPr>
        <p:spPr>
          <a:xfrm>
            <a:off x="5960063" y="2432600"/>
            <a:ext cx="1305472" cy="923330"/>
          </a:xfrm>
          <a:prstGeom prst="rect">
            <a:avLst/>
          </a:prstGeom>
          <a:noFill/>
        </p:spPr>
        <p:txBody>
          <a:bodyPr wrap="square" rtlCol="0">
            <a:spAutoFit/>
          </a:bodyPr>
          <a:lstStyle/>
          <a:p>
            <a:pPr algn="ctr"/>
            <a:r>
              <a:rPr lang="en-US" dirty="0">
                <a:solidFill>
                  <a:srgbClr val="FF0000"/>
                </a:solidFill>
                <a:latin typeface="Arial" panose="020B0604020202020204" pitchFamily="34" charset="0"/>
                <a:cs typeface="Arial" panose="020B0604020202020204" pitchFamily="34" charset="0"/>
              </a:rPr>
              <a:t>Unit patch/logo</a:t>
            </a:r>
          </a:p>
          <a:p>
            <a:pPr algn="ctr"/>
            <a:r>
              <a:rPr lang="en-US" dirty="0">
                <a:solidFill>
                  <a:srgbClr val="FF0000"/>
                </a:solidFill>
                <a:latin typeface="Arial" panose="020B0604020202020204" pitchFamily="34" charset="0"/>
                <a:cs typeface="Arial" panose="020B0604020202020204" pitchFamily="34" charset="0"/>
              </a:rPr>
              <a:t>goes here</a:t>
            </a:r>
          </a:p>
        </p:txBody>
      </p:sp>
      <p:pic>
        <p:nvPicPr>
          <p:cNvPr id="10" name="Picture 9" descr="Logo&#10;&#10;Description automatically generated">
            <a:extLst>
              <a:ext uri="{FF2B5EF4-FFF2-40B4-BE49-F238E27FC236}">
                <a16:creationId xmlns:a16="http://schemas.microsoft.com/office/drawing/2014/main" id="{C8DE47E9-C735-3674-3629-8CF32A1B90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9484" y="72891"/>
            <a:ext cx="632549" cy="790469"/>
          </a:xfrm>
          <a:prstGeom prst="rect">
            <a:avLst/>
          </a:prstGeom>
        </p:spPr>
      </p:pic>
      <p:pic>
        <p:nvPicPr>
          <p:cNvPr id="16" name="Picture 16"/>
          <p:cNvPicPr>
            <a:picLocks noChangeAspect="1"/>
          </p:cNvPicPr>
          <p:nvPr/>
        </p:nvPicPr>
        <p:blipFill>
          <a:blip r:embed="rId5"/>
          <a:srcRect/>
          <a:stretch>
            <a:fillRect/>
          </a:stretch>
        </p:blipFill>
        <p:spPr>
          <a:xfrm>
            <a:off x="6018394" y="5196029"/>
            <a:ext cx="1188811" cy="1183096"/>
          </a:xfrm>
          <a:prstGeom prst="rect">
            <a:avLst/>
          </a:prstGeom>
          <a:effectLst>
            <a:outerShdw blurRad="50800" dist="38100" dir="2700000" algn="tl" rotWithShape="0">
              <a:prstClr val="black">
                <a:alpha val="40000"/>
              </a:prstClr>
            </a:outerShdw>
          </a:effectLst>
        </p:spPr>
      </p:pic>
      <p:sp>
        <p:nvSpPr>
          <p:cNvPr id="20" name="TextBox 19">
            <a:extLst>
              <a:ext uri="{FF2B5EF4-FFF2-40B4-BE49-F238E27FC236}">
                <a16:creationId xmlns:a16="http://schemas.microsoft.com/office/drawing/2014/main" id="{BDA3CA07-D9A9-0EEB-2F07-333BF634636D}"/>
              </a:ext>
            </a:extLst>
          </p:cNvPr>
          <p:cNvSpPr txBox="1"/>
          <p:nvPr/>
        </p:nvSpPr>
        <p:spPr>
          <a:xfrm>
            <a:off x="195528" y="1931914"/>
            <a:ext cx="2677362" cy="5078313"/>
          </a:xfrm>
          <a:prstGeom prst="rect">
            <a:avLst/>
          </a:prstGeom>
          <a:noFill/>
        </p:spPr>
        <p:txBody>
          <a:bodyPr wrap="square" numCol="1" spcCol="182880" rtlCol="0">
            <a:spAutoFit/>
          </a:bodyPr>
          <a:lstStyle/>
          <a:p>
            <a:pPr indent="228600" algn="l"/>
            <a:r>
              <a:rPr lang="en-US" sz="1200" b="0" i="0" u="none" strike="noStrike" baseline="0" dirty="0">
                <a:latin typeface="Arial" panose="020B0604020202020204" pitchFamily="34" charset="0"/>
                <a:cs typeface="Arial" panose="020B0604020202020204" pitchFamily="34" charset="0"/>
              </a:rPr>
              <a:t>The Army is committed to reducing suicide through a comprehensive program integrating suicide prevention strategies and activities to prevent </a:t>
            </a:r>
            <a:r>
              <a:rPr lang="en-US" sz="1200" dirty="0">
                <a:latin typeface="Arial" panose="020B0604020202020204" pitchFamily="34" charset="0"/>
                <a:cs typeface="Arial" panose="020B0604020202020204" pitchFamily="34" charset="0"/>
              </a:rPr>
              <a:t>self-harm or harming others</a:t>
            </a:r>
            <a:r>
              <a:rPr lang="en-US" sz="1200" b="0" i="0" u="none" strike="noStrike" baseline="0" dirty="0">
                <a:latin typeface="Arial" panose="020B0604020202020204" pitchFamily="34" charset="0"/>
                <a:cs typeface="Arial" panose="020B0604020202020204" pitchFamily="34" charset="0"/>
              </a:rPr>
              <a:t>.</a:t>
            </a:r>
            <a:endParaRPr lang="en-US" sz="1200" b="0" i="0" u="none" strike="noStrike" baseline="0" dirty="0">
              <a:solidFill>
                <a:srgbClr val="000000"/>
              </a:solidFill>
              <a:latin typeface="Arial" panose="020B0604020202020204" pitchFamily="34" charset="0"/>
              <a:cs typeface="Arial" panose="020B0604020202020204" pitchFamily="34" charset="0"/>
            </a:endParaRPr>
          </a:p>
          <a:p>
            <a:pPr marR="0" indent="171450">
              <a:spcBef>
                <a:spcPts val="0"/>
              </a:spcBef>
              <a:spcAft>
                <a:spcPts val="0"/>
              </a:spcAft>
            </a:pPr>
            <a:r>
              <a:rPr lang="en-US" sz="1200" dirty="0">
                <a:latin typeface="Arial" panose="020B0604020202020204" pitchFamily="34" charset="0"/>
                <a:cs typeface="Arial" panose="020B0604020202020204" pitchFamily="34" charset="0"/>
              </a:rPr>
              <a:t>In August 2023, the Army published Army Regulation 600-92, </a:t>
            </a:r>
            <a:r>
              <a:rPr lang="en-US" sz="1200" b="1" dirty="0">
                <a:latin typeface="Arial" panose="020B0604020202020204" pitchFamily="34" charset="0"/>
                <a:cs typeface="Arial" panose="020B0604020202020204" pitchFamily="34" charset="0"/>
              </a:rPr>
              <a:t>Army Suicide Prevention Program </a:t>
            </a:r>
            <a:r>
              <a:rPr lang="en-US" sz="1200" dirty="0">
                <a:latin typeface="Arial" panose="020B0604020202020204" pitchFamily="34" charset="0"/>
                <a:cs typeface="Arial" panose="020B0604020202020204" pitchFamily="34" charset="0"/>
              </a:rPr>
              <a:t>(ASPP). </a:t>
            </a:r>
            <a:endParaRPr lang="en-US" sz="1200" b="0" i="0" u="none" strike="noStrike" baseline="0" dirty="0">
              <a:solidFill>
                <a:srgbClr val="000000"/>
              </a:solidFill>
              <a:latin typeface="Arial" panose="020B0604020202020204" pitchFamily="34" charset="0"/>
              <a:cs typeface="Arial" panose="020B0604020202020204" pitchFamily="34" charset="0"/>
            </a:endParaRPr>
          </a:p>
          <a:p>
            <a:pPr indent="171450"/>
            <a:r>
              <a:rPr lang="en-US" sz="1200" b="0" i="0" u="none" strike="noStrike" baseline="0" dirty="0">
                <a:solidFill>
                  <a:srgbClr val="000000"/>
                </a:solidFill>
                <a:latin typeface="Arial" panose="020B0604020202020204" pitchFamily="34" charset="0"/>
                <a:cs typeface="Arial" panose="020B0604020202020204" pitchFamily="34" charset="0"/>
              </a:rPr>
              <a:t>AR 600-92 lays out in-depth policies addressing risk and protective factors in order to reduce self-directed and other harmful behaviors.</a:t>
            </a:r>
          </a:p>
          <a:p>
            <a:pPr indent="228600"/>
            <a:r>
              <a:rPr lang="en-US" sz="1200" i="0" dirty="0">
                <a:effectLst/>
                <a:latin typeface="Arial" panose="020B0604020202020204" pitchFamily="34" charset="0"/>
                <a:cs typeface="Arial" panose="020B0604020202020204" pitchFamily="34" charset="0"/>
              </a:rPr>
              <a:t>The ASPP educates and trains active duty, reserve and National Guard Soldiers, Army Civilians and Family members on suicide prevention and postvention actions to minimize the risk of suicide. </a:t>
            </a:r>
          </a:p>
          <a:p>
            <a:pPr indent="228600"/>
            <a:r>
              <a:rPr lang="en-US" sz="1200" i="0" dirty="0">
                <a:effectLst/>
                <a:latin typeface="Arial" panose="020B0604020202020204" pitchFamily="34" charset="0"/>
                <a:cs typeface="Arial" panose="020B0604020202020204" pitchFamily="34" charset="0"/>
              </a:rPr>
              <a:t>The ASPP website (listed below) also provides a wealth of resources for leaders at all levels, as well as links to crisis intervention and suicidal ideation or self-harm behaviors to watch for. </a:t>
            </a:r>
            <a:endParaRPr lang="en-US" sz="1200" dirty="0">
              <a:latin typeface="Arial" panose="020B0604020202020204" pitchFamily="34" charset="0"/>
              <a:cs typeface="Arial" panose="020B0604020202020204" pitchFamily="34" charset="0"/>
            </a:endParaRPr>
          </a:p>
        </p:txBody>
      </p:sp>
      <p:pic>
        <p:nvPicPr>
          <p:cNvPr id="17" name="Picture 17"/>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5946464" y="8220814"/>
            <a:ext cx="1332670" cy="1331100"/>
          </a:xfrm>
          <a:prstGeom prst="rect">
            <a:avLst/>
          </a:prstGeom>
        </p:spPr>
      </p:pic>
      <p:sp>
        <p:nvSpPr>
          <p:cNvPr id="34" name="TextBox 33">
            <a:extLst>
              <a:ext uri="{FF2B5EF4-FFF2-40B4-BE49-F238E27FC236}">
                <a16:creationId xmlns:a16="http://schemas.microsoft.com/office/drawing/2014/main" id="{2932C0CB-D714-F5C9-34EB-7DCDA95A7DDF}"/>
              </a:ext>
            </a:extLst>
          </p:cNvPr>
          <p:cNvSpPr txBox="1"/>
          <p:nvPr/>
        </p:nvSpPr>
        <p:spPr>
          <a:xfrm>
            <a:off x="5689685" y="9503786"/>
            <a:ext cx="1844577" cy="307777"/>
          </a:xfrm>
          <a:prstGeom prst="rect">
            <a:avLst/>
          </a:prstGeom>
          <a:noFill/>
        </p:spPr>
        <p:txBody>
          <a:bodyPr wrap="square" rtlCol="0">
            <a:spAutoFit/>
          </a:bodyPr>
          <a:lstStyle/>
          <a:p>
            <a:pPr algn="ctr"/>
            <a:r>
              <a:rPr lang="en-US" sz="1400" cap="small" dirty="0">
                <a:solidFill>
                  <a:srgbClr val="002060"/>
                </a:solidFill>
                <a:latin typeface="Arial" panose="020B0604020202020204" pitchFamily="34" charset="0"/>
                <a:cs typeface="Arial" panose="020B0604020202020204" pitchFamily="34" charset="0"/>
              </a:rPr>
              <a:t>https://ig.army.mil</a:t>
            </a:r>
          </a:p>
        </p:txBody>
      </p:sp>
      <p:sp>
        <p:nvSpPr>
          <p:cNvPr id="6" name="TextBox 5">
            <a:extLst>
              <a:ext uri="{FF2B5EF4-FFF2-40B4-BE49-F238E27FC236}">
                <a16:creationId xmlns:a16="http://schemas.microsoft.com/office/drawing/2014/main" id="{78167BE1-57AE-8EEC-59C2-46F288D643D9}"/>
              </a:ext>
            </a:extLst>
          </p:cNvPr>
          <p:cNvSpPr txBox="1"/>
          <p:nvPr/>
        </p:nvSpPr>
        <p:spPr>
          <a:xfrm>
            <a:off x="2985773" y="6441156"/>
            <a:ext cx="2527842" cy="3370153"/>
          </a:xfrm>
          <a:prstGeom prst="rect">
            <a:avLst/>
          </a:prstGeom>
          <a:solidFill>
            <a:schemeClr val="bg1">
              <a:lumMod val="95000"/>
            </a:schemeClr>
          </a:solidFill>
          <a:ln>
            <a:solidFill>
              <a:schemeClr val="tx1"/>
            </a:solidFill>
          </a:ln>
        </p:spPr>
        <p:txBody>
          <a:bodyPr wrap="square" rtlCol="0">
            <a:spAutoFit/>
          </a:bodyPr>
          <a:lstStyle/>
          <a:p>
            <a:pPr algn="ctr" fontAlgn="base"/>
            <a:r>
              <a:rPr lang="en-US" sz="1200" b="1" i="0" dirty="0">
                <a:solidFill>
                  <a:srgbClr val="FF0000"/>
                </a:solidFill>
                <a:effectLst/>
                <a:latin typeface="Arial" panose="020B0604020202020204" pitchFamily="34" charset="0"/>
                <a:cs typeface="Arial" panose="020B0604020202020204" pitchFamily="34" charset="0"/>
              </a:rPr>
              <a:t>When someone needs help, remember </a:t>
            </a:r>
            <a:r>
              <a:rPr lang="en-US" sz="1200" b="1" i="0" u="sng" dirty="0">
                <a:solidFill>
                  <a:srgbClr val="FF0000"/>
                </a:solidFill>
                <a:effectLst/>
                <a:latin typeface="Arial" panose="020B0604020202020204" pitchFamily="34" charset="0"/>
                <a:cs typeface="Arial" panose="020B0604020202020204" pitchFamily="34" charset="0"/>
              </a:rPr>
              <a:t>ACE</a:t>
            </a:r>
            <a:r>
              <a:rPr lang="en-US" sz="1200" b="1" i="0" dirty="0">
                <a:solidFill>
                  <a:srgbClr val="FF0000"/>
                </a:solidFill>
                <a:effectLst/>
                <a:latin typeface="Arial" panose="020B0604020202020204" pitchFamily="34" charset="0"/>
                <a:cs typeface="Arial" panose="020B0604020202020204" pitchFamily="34" charset="0"/>
              </a:rPr>
              <a:t>:</a:t>
            </a:r>
          </a:p>
          <a:p>
            <a:pPr algn="l" fontAlgn="base">
              <a:buFont typeface="+mj-lt"/>
              <a:buAutoNum type="arabicPeriod"/>
            </a:pPr>
            <a:r>
              <a:rPr lang="en-US" sz="1050" b="1" i="0" dirty="0">
                <a:effectLst/>
                <a:latin typeface="Arial" panose="020B0604020202020204" pitchFamily="34" charset="0"/>
                <a:cs typeface="Arial" panose="020B0604020202020204" pitchFamily="34" charset="0"/>
              </a:rPr>
              <a:t> </a:t>
            </a:r>
            <a:r>
              <a:rPr lang="en-US" sz="1050" b="1" i="0" u="sng" dirty="0">
                <a:effectLst/>
                <a:latin typeface="Arial" panose="020B0604020202020204" pitchFamily="34" charset="0"/>
                <a:cs typeface="Arial" panose="020B0604020202020204" pitchFamily="34" charset="0"/>
              </a:rPr>
              <a:t>A</a:t>
            </a:r>
            <a:r>
              <a:rPr lang="en-US" sz="1050" b="1" i="0" dirty="0">
                <a:effectLst/>
                <a:latin typeface="Arial" panose="020B0604020202020204" pitchFamily="34" charset="0"/>
                <a:cs typeface="Arial" panose="020B0604020202020204" pitchFamily="34" charset="0"/>
              </a:rPr>
              <a:t>sk</a:t>
            </a:r>
            <a:r>
              <a:rPr lang="en-US" sz="1050" b="0" i="0" dirty="0">
                <a:effectLst/>
                <a:latin typeface="Arial" panose="020B0604020202020204" pitchFamily="34" charset="0"/>
                <a:cs typeface="Arial" panose="020B0604020202020204" pitchFamily="34" charset="0"/>
              </a:rPr>
              <a:t> your battle buddy or Family member if he or she is thinking about harming themselves. Asking won’t increase the likelihood that they will commit suicide.</a:t>
            </a:r>
          </a:p>
          <a:p>
            <a:pPr algn="l" fontAlgn="base">
              <a:buFont typeface="+mj-lt"/>
              <a:buAutoNum type="arabicPeriod"/>
            </a:pPr>
            <a:r>
              <a:rPr lang="en-US" sz="1050" b="1" i="0" dirty="0">
                <a:effectLst/>
                <a:latin typeface="Arial" panose="020B0604020202020204" pitchFamily="34" charset="0"/>
                <a:cs typeface="Arial" panose="020B0604020202020204" pitchFamily="34" charset="0"/>
              </a:rPr>
              <a:t> </a:t>
            </a:r>
            <a:r>
              <a:rPr lang="en-US" sz="1050" b="1" i="0" u="sng" dirty="0">
                <a:effectLst/>
                <a:latin typeface="Arial" panose="020B0604020202020204" pitchFamily="34" charset="0"/>
                <a:cs typeface="Arial" panose="020B0604020202020204" pitchFamily="34" charset="0"/>
              </a:rPr>
              <a:t>C</a:t>
            </a:r>
            <a:r>
              <a:rPr lang="en-US" sz="1050" b="1" i="0" dirty="0">
                <a:effectLst/>
                <a:latin typeface="Arial" panose="020B0604020202020204" pitchFamily="34" charset="0"/>
                <a:cs typeface="Arial" panose="020B0604020202020204" pitchFamily="34" charset="0"/>
              </a:rPr>
              <a:t>are</a:t>
            </a:r>
            <a:r>
              <a:rPr lang="en-US" sz="1050" b="0" i="0" dirty="0">
                <a:effectLst/>
                <a:latin typeface="Arial" panose="020B0604020202020204" pitchFamily="34" charset="0"/>
                <a:cs typeface="Arial" panose="020B0604020202020204" pitchFamily="34" charset="0"/>
              </a:rPr>
              <a:t> for your battle buddy or Family member by listening and reassuring them that immediate help is available. Calmly talk to them and remove any means that they might use to harm themselves.</a:t>
            </a:r>
          </a:p>
          <a:p>
            <a:pPr algn="l" fontAlgn="base">
              <a:buFont typeface="+mj-lt"/>
              <a:buAutoNum type="arabicPeriod"/>
            </a:pPr>
            <a:r>
              <a:rPr lang="en-US" sz="1050" b="1" i="0" dirty="0">
                <a:effectLst/>
                <a:latin typeface="Arial" panose="020B0604020202020204" pitchFamily="34" charset="0"/>
                <a:cs typeface="Arial" panose="020B0604020202020204" pitchFamily="34" charset="0"/>
              </a:rPr>
              <a:t> </a:t>
            </a:r>
            <a:r>
              <a:rPr lang="en-US" sz="1050" b="1" i="0" u="sng" dirty="0">
                <a:effectLst/>
                <a:latin typeface="Arial" panose="020B0604020202020204" pitchFamily="34" charset="0"/>
                <a:cs typeface="Arial" panose="020B0604020202020204" pitchFamily="34" charset="0"/>
              </a:rPr>
              <a:t>E</a:t>
            </a:r>
            <a:r>
              <a:rPr lang="en-US" sz="1050" b="1" i="0" dirty="0">
                <a:effectLst/>
                <a:latin typeface="Arial" panose="020B0604020202020204" pitchFamily="34" charset="0"/>
                <a:cs typeface="Arial" panose="020B0604020202020204" pitchFamily="34" charset="0"/>
              </a:rPr>
              <a:t>scort</a:t>
            </a:r>
            <a:r>
              <a:rPr lang="en-US" sz="1050" b="0" i="0" dirty="0">
                <a:effectLst/>
                <a:latin typeface="Arial" panose="020B0604020202020204" pitchFamily="34" charset="0"/>
                <a:cs typeface="Arial" panose="020B0604020202020204" pitchFamily="34" charset="0"/>
              </a:rPr>
              <a:t> your battle buddy or Family member to get help. This can be an emergency room, a primary care provider, or a behavioral health professional. If they refuse to go with you, </a:t>
            </a:r>
            <a:r>
              <a:rPr lang="en-US" sz="1050" b="0" i="0" u="sng" dirty="0">
                <a:effectLst/>
                <a:latin typeface="Arial" panose="020B0604020202020204" pitchFamily="34" charset="0"/>
                <a:cs typeface="Arial" panose="020B0604020202020204" pitchFamily="34" charset="0"/>
              </a:rPr>
              <a:t>do not leave them alone</a:t>
            </a:r>
            <a:r>
              <a:rPr lang="en-US" sz="1050" b="0" i="0" dirty="0">
                <a:effectLst/>
                <a:latin typeface="Arial" panose="020B0604020202020204" pitchFamily="34" charset="0"/>
                <a:cs typeface="Arial" panose="020B0604020202020204" pitchFamily="34" charset="0"/>
              </a:rPr>
              <a:t>. </a:t>
            </a:r>
            <a:endParaRPr lang="en-US" sz="1050" dirty="0">
              <a:latin typeface="Arial" panose="020B0604020202020204" pitchFamily="34" charset="0"/>
              <a:cs typeface="Arial" panose="020B0604020202020204" pitchFamily="34" charset="0"/>
            </a:endParaRPr>
          </a:p>
          <a:p>
            <a:pPr algn="ctr" fontAlgn="base"/>
            <a:r>
              <a:rPr lang="en-US" sz="1050" b="1" i="0" u="sng" dirty="0">
                <a:solidFill>
                  <a:srgbClr val="FF0000"/>
                </a:solidFill>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Call 988</a:t>
            </a:r>
            <a:r>
              <a:rPr lang="en-US" sz="1050" b="0" i="0" dirty="0">
                <a:solidFill>
                  <a:srgbClr val="FF0000"/>
                </a:solidFill>
                <a:effectLst/>
                <a:latin typeface="Arial" panose="020B0604020202020204" pitchFamily="34" charset="0"/>
                <a:cs typeface="Arial" panose="020B0604020202020204" pitchFamily="34" charset="0"/>
              </a:rPr>
              <a:t> </a:t>
            </a:r>
            <a:r>
              <a:rPr lang="en-US" sz="1050" b="0" i="0" dirty="0">
                <a:effectLst/>
                <a:latin typeface="Arial" panose="020B0604020202020204" pitchFamily="34" charset="0"/>
                <a:cs typeface="Arial" panose="020B0604020202020204" pitchFamily="34" charset="0"/>
              </a:rPr>
              <a:t>if necessary.</a:t>
            </a:r>
          </a:p>
        </p:txBody>
      </p:sp>
      <p:sp>
        <p:nvSpPr>
          <p:cNvPr id="33" name="Rectangle 32">
            <a:extLst>
              <a:ext uri="{FF2B5EF4-FFF2-40B4-BE49-F238E27FC236}">
                <a16:creationId xmlns:a16="http://schemas.microsoft.com/office/drawing/2014/main" id="{438ACD07-A7D2-F43A-5BD3-7AC0EF4D6CC4}"/>
              </a:ext>
            </a:extLst>
          </p:cNvPr>
          <p:cNvSpPr/>
          <p:nvPr/>
        </p:nvSpPr>
        <p:spPr>
          <a:xfrm>
            <a:off x="2983366" y="1983041"/>
            <a:ext cx="2532656" cy="32129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01905160-FA16-FEFE-BFFC-BED80D1BDF5C}"/>
              </a:ext>
            </a:extLst>
          </p:cNvPr>
          <p:cNvSpPr txBox="1"/>
          <p:nvPr/>
        </p:nvSpPr>
        <p:spPr>
          <a:xfrm>
            <a:off x="2975061" y="3581400"/>
            <a:ext cx="2549266" cy="469359"/>
          </a:xfrm>
          <a:prstGeom prst="rect">
            <a:avLst/>
          </a:prstGeom>
          <a:noFill/>
        </p:spPr>
        <p:txBody>
          <a:bodyPr wrap="square" rtlCol="0">
            <a:spAutoFit/>
          </a:bodyPr>
          <a:lstStyle/>
          <a:p>
            <a:pPr algn="ctr">
              <a:spcAft>
                <a:spcPts val="300"/>
              </a:spcAft>
            </a:pPr>
            <a:r>
              <a:rPr lang="en-US" sz="1100" dirty="0">
                <a:latin typeface="Arial" panose="020B0604020202020204" pitchFamily="34" charset="0"/>
                <a:cs typeface="Arial" panose="020B0604020202020204" pitchFamily="34" charset="0"/>
                <a:hlinkClick r:id="rId8"/>
              </a:rPr>
              <a:t>https://www.veteranscrisisline.net/</a:t>
            </a:r>
            <a:endParaRPr lang="en-US" sz="1100" dirty="0">
              <a:latin typeface="Arial" panose="020B0604020202020204" pitchFamily="34" charset="0"/>
              <a:cs typeface="Arial" panose="020B0604020202020204" pitchFamily="34" charset="0"/>
            </a:endParaRPr>
          </a:p>
          <a:p>
            <a:pPr algn="ctr">
              <a:spcAft>
                <a:spcPts val="300"/>
              </a:spcAft>
            </a:pPr>
            <a:r>
              <a:rPr lang="en-US" sz="1100" dirty="0">
                <a:latin typeface="Arial" panose="020B0604020202020204" pitchFamily="34" charset="0"/>
                <a:cs typeface="Arial" panose="020B0604020202020204" pitchFamily="34" charset="0"/>
                <a:hlinkClick r:id="rId9"/>
              </a:rPr>
              <a:t>https://988lifeline.org/</a:t>
            </a:r>
            <a:endParaRPr lang="en-US" sz="11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49F5F653-AF66-2F7A-A8D4-B8B1857F8787}"/>
              </a:ext>
            </a:extLst>
          </p:cNvPr>
          <p:cNvSpPr txBox="1"/>
          <p:nvPr/>
        </p:nvSpPr>
        <p:spPr>
          <a:xfrm>
            <a:off x="2983366" y="3971453"/>
            <a:ext cx="2532656" cy="1200329"/>
          </a:xfrm>
          <a:prstGeom prst="rect">
            <a:avLst/>
          </a:prstGeom>
          <a:noFill/>
        </p:spPr>
        <p:txBody>
          <a:bodyPr wrap="square" rtlCol="0">
            <a:spAutoFit/>
          </a:bodyPr>
          <a:lstStyle/>
          <a:p>
            <a:pPr algn="ctr"/>
            <a:r>
              <a:rPr lang="en-US" sz="1200" b="1" u="sng" dirty="0">
                <a:latin typeface="Arial" panose="020B0604020202020204" pitchFamily="34" charset="0"/>
                <a:cs typeface="Arial" panose="020B0604020202020204" pitchFamily="34" charset="0"/>
              </a:rPr>
              <a:t>Text: 838255</a:t>
            </a:r>
          </a:p>
          <a:p>
            <a:pPr algn="ctr"/>
            <a:r>
              <a:rPr lang="en-US" sz="1200" dirty="0">
                <a:latin typeface="Arial" panose="020B0604020202020204" pitchFamily="34" charset="0"/>
                <a:cs typeface="Arial" panose="020B0604020202020204" pitchFamily="34" charset="0"/>
              </a:rPr>
              <a:t>OCONUS phone numbers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(all DSN 988):</a:t>
            </a:r>
          </a:p>
          <a:p>
            <a:pPr algn="ctr"/>
            <a:r>
              <a:rPr lang="en-US" sz="1200" u="sng" dirty="0">
                <a:latin typeface="Arial" panose="020B0604020202020204" pitchFamily="34" charset="0"/>
                <a:cs typeface="Arial" panose="020B0604020202020204" pitchFamily="34" charset="0"/>
              </a:rPr>
              <a:t>EUROPE</a:t>
            </a:r>
            <a:r>
              <a:rPr lang="en-US" sz="1200" dirty="0">
                <a:latin typeface="Arial" panose="020B0604020202020204" pitchFamily="34" charset="0"/>
                <a:cs typeface="Arial" panose="020B0604020202020204" pitchFamily="34" charset="0"/>
              </a:rPr>
              <a:t>: 844-702-5495</a:t>
            </a:r>
          </a:p>
          <a:p>
            <a:pPr algn="ctr"/>
            <a:r>
              <a:rPr lang="en-US" sz="1200" u="sng" dirty="0">
                <a:latin typeface="Arial" panose="020B0604020202020204" pitchFamily="34" charset="0"/>
                <a:cs typeface="Arial" panose="020B0604020202020204" pitchFamily="34" charset="0"/>
              </a:rPr>
              <a:t>PACIFIC</a:t>
            </a:r>
            <a:r>
              <a:rPr lang="en-US" sz="1200" dirty="0">
                <a:latin typeface="Arial" panose="020B0604020202020204" pitchFamily="34" charset="0"/>
                <a:cs typeface="Arial" panose="020B0604020202020204" pitchFamily="34" charset="0"/>
              </a:rPr>
              <a:t>: 844-702-5493 </a:t>
            </a:r>
          </a:p>
          <a:p>
            <a:pPr algn="ctr"/>
            <a:r>
              <a:rPr lang="en-US" sz="1200" u="sng" dirty="0">
                <a:latin typeface="Arial" panose="020B0604020202020204" pitchFamily="34" charset="0"/>
                <a:cs typeface="Arial" panose="020B0604020202020204" pitchFamily="34" charset="0"/>
              </a:rPr>
              <a:t>SW ASIA</a:t>
            </a:r>
            <a:r>
              <a:rPr lang="en-US" sz="1200" dirty="0">
                <a:latin typeface="Arial" panose="020B0604020202020204" pitchFamily="34" charset="0"/>
                <a:cs typeface="Arial" panose="020B0604020202020204" pitchFamily="34" charset="0"/>
              </a:rPr>
              <a:t>: 855-422-7719</a:t>
            </a:r>
          </a:p>
        </p:txBody>
      </p:sp>
      <p:pic>
        <p:nvPicPr>
          <p:cNvPr id="27" name="Picture 26" descr="Qr code&#10;&#10;Description automatically generated">
            <a:extLst>
              <a:ext uri="{FF2B5EF4-FFF2-40B4-BE49-F238E27FC236}">
                <a16:creationId xmlns:a16="http://schemas.microsoft.com/office/drawing/2014/main" id="{4DE12E6D-7425-5A19-333D-7861D29E6BB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418889" y="2123366"/>
            <a:ext cx="992889" cy="992889"/>
          </a:xfrm>
          <a:prstGeom prst="rect">
            <a:avLst/>
          </a:prstGeom>
        </p:spPr>
      </p:pic>
      <p:grpSp>
        <p:nvGrpSpPr>
          <p:cNvPr id="38" name="Group 37">
            <a:extLst>
              <a:ext uri="{FF2B5EF4-FFF2-40B4-BE49-F238E27FC236}">
                <a16:creationId xmlns:a16="http://schemas.microsoft.com/office/drawing/2014/main" id="{D59E78D3-1359-A4E6-C4AE-987335539E11}"/>
              </a:ext>
            </a:extLst>
          </p:cNvPr>
          <p:cNvGrpSpPr/>
          <p:nvPr/>
        </p:nvGrpSpPr>
        <p:grpSpPr>
          <a:xfrm>
            <a:off x="3070412" y="2065161"/>
            <a:ext cx="1288087" cy="1331122"/>
            <a:chOff x="8232619" y="1784418"/>
            <a:chExt cx="1288087" cy="1331122"/>
          </a:xfrm>
        </p:grpSpPr>
        <p:pic>
          <p:nvPicPr>
            <p:cNvPr id="9" name="Picture 8" descr="A picture containing icon&#10;&#10;Description automatically generated">
              <a:extLst>
                <a:ext uri="{FF2B5EF4-FFF2-40B4-BE49-F238E27FC236}">
                  <a16:creationId xmlns:a16="http://schemas.microsoft.com/office/drawing/2014/main" id="{2C4EA8A5-CE8B-E549-56F2-CDA4750E9D99}"/>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r="55997" b="9937"/>
            <a:stretch/>
          </p:blipFill>
          <p:spPr>
            <a:xfrm>
              <a:off x="8358845" y="2360928"/>
              <a:ext cx="1128846" cy="754612"/>
            </a:xfrm>
            <a:prstGeom prst="rect">
              <a:avLst/>
            </a:prstGeom>
          </p:spPr>
        </p:pic>
        <p:pic>
          <p:nvPicPr>
            <p:cNvPr id="26" name="Picture 25" descr="A black and white sign&#10;&#10;Description automatically generated with low confidence">
              <a:extLst>
                <a:ext uri="{FF2B5EF4-FFF2-40B4-BE49-F238E27FC236}">
                  <a16:creationId xmlns:a16="http://schemas.microsoft.com/office/drawing/2014/main" id="{B77A3291-9B03-8B4E-FD5F-40B474A74F67}"/>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232619" y="1784418"/>
              <a:ext cx="1288087" cy="525750"/>
            </a:xfrm>
            <a:prstGeom prst="rect">
              <a:avLst/>
            </a:prstGeom>
          </p:spPr>
        </p:pic>
        <p:sp>
          <p:nvSpPr>
            <p:cNvPr id="37" name="Rectangle 36">
              <a:extLst>
                <a:ext uri="{FF2B5EF4-FFF2-40B4-BE49-F238E27FC236}">
                  <a16:creationId xmlns:a16="http://schemas.microsoft.com/office/drawing/2014/main" id="{83BCAC8D-37E0-CDC0-B7E7-B58752881157}"/>
                </a:ext>
              </a:extLst>
            </p:cNvPr>
            <p:cNvSpPr/>
            <p:nvPr/>
          </p:nvSpPr>
          <p:spPr>
            <a:xfrm>
              <a:off x="8902961" y="2934722"/>
              <a:ext cx="617745" cy="164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pic>
        <p:nvPicPr>
          <p:cNvPr id="14" name="Picture 13" descr="A picture containing icon&#10;&#10;Description automatically generated">
            <a:extLst>
              <a:ext uri="{FF2B5EF4-FFF2-40B4-BE49-F238E27FC236}">
                <a16:creationId xmlns:a16="http://schemas.microsoft.com/office/drawing/2014/main" id="{AC3BA5E6-BE8A-0667-1E50-77D878C0530A}"/>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21627" t="69305"/>
          <a:stretch/>
        </p:blipFill>
        <p:spPr>
          <a:xfrm>
            <a:off x="3041159" y="3303514"/>
            <a:ext cx="2417070" cy="309185"/>
          </a:xfrm>
          <a:prstGeom prst="rect">
            <a:avLst/>
          </a:prstGeom>
        </p:spPr>
      </p:pic>
      <p:sp>
        <p:nvSpPr>
          <p:cNvPr id="19" name="TextBox 18">
            <a:extLst>
              <a:ext uri="{FF2B5EF4-FFF2-40B4-BE49-F238E27FC236}">
                <a16:creationId xmlns:a16="http://schemas.microsoft.com/office/drawing/2014/main" id="{E8ED8B9B-F1A4-A190-6832-D4BBDAF41A81}"/>
              </a:ext>
            </a:extLst>
          </p:cNvPr>
          <p:cNvSpPr txBox="1"/>
          <p:nvPr/>
        </p:nvSpPr>
        <p:spPr>
          <a:xfrm>
            <a:off x="2980408" y="5217514"/>
            <a:ext cx="2538573" cy="1238801"/>
          </a:xfrm>
          <a:prstGeom prst="rect">
            <a:avLst/>
          </a:prstGeom>
          <a:noFill/>
        </p:spPr>
        <p:txBody>
          <a:bodyPr wrap="square" rtlCol="0">
            <a:spAutoFit/>
          </a:bodyPr>
          <a:lstStyle/>
          <a:p>
            <a:pPr>
              <a:spcAft>
                <a:spcPts val="300"/>
              </a:spcAft>
            </a:pPr>
            <a:r>
              <a:rPr lang="en-US" sz="1000" b="1" i="1" u="none" strike="noStrike" baseline="0" dirty="0">
                <a:solidFill>
                  <a:srgbClr val="000000"/>
                </a:solidFill>
                <a:latin typeface="Arial" panose="020B0604020202020204" pitchFamily="34" charset="0"/>
                <a:cs typeface="Arial" panose="020B0604020202020204" pitchFamily="34" charset="0"/>
              </a:rPr>
              <a:t>“Every single suicide is one tragedy too many…The Army is committed to supporting those exposed to harmful behaviors and doing everything we can to address this critical issue.”</a:t>
            </a:r>
          </a:p>
          <a:p>
            <a:pPr algn="r"/>
            <a:r>
              <a:rPr lang="en-US" sz="1100" b="1" dirty="0">
                <a:solidFill>
                  <a:srgbClr val="000000"/>
                </a:solidFill>
                <a:latin typeface="Arial" panose="020B0604020202020204" pitchFamily="34" charset="0"/>
                <a:cs typeface="Arial" panose="020B0604020202020204" pitchFamily="34" charset="0"/>
              </a:rPr>
              <a:t>– </a:t>
            </a:r>
            <a:r>
              <a:rPr lang="en-US" sz="1050" b="1" dirty="0">
                <a:solidFill>
                  <a:srgbClr val="000000"/>
                </a:solidFill>
                <a:latin typeface="Arial" panose="020B0604020202020204" pitchFamily="34" charset="0"/>
                <a:cs typeface="Arial" panose="020B0604020202020204" pitchFamily="34" charset="0"/>
              </a:rPr>
              <a:t>Secretary of the Army </a:t>
            </a:r>
            <a:br>
              <a:rPr lang="en-US" sz="1050" b="1" dirty="0">
                <a:solidFill>
                  <a:srgbClr val="000000"/>
                </a:solidFill>
                <a:latin typeface="Arial" panose="020B0604020202020204" pitchFamily="34" charset="0"/>
                <a:cs typeface="Arial" panose="020B0604020202020204" pitchFamily="34" charset="0"/>
              </a:rPr>
            </a:br>
            <a:r>
              <a:rPr lang="en-US" sz="1050" b="1" dirty="0">
                <a:solidFill>
                  <a:srgbClr val="000000"/>
                </a:solidFill>
                <a:latin typeface="Arial" panose="020B0604020202020204" pitchFamily="34" charset="0"/>
                <a:cs typeface="Arial" panose="020B0604020202020204" pitchFamily="34" charset="0"/>
              </a:rPr>
              <a:t>Christine E. </a:t>
            </a:r>
            <a:r>
              <a:rPr lang="en-US" sz="1050" b="1" dirty="0" err="1">
                <a:solidFill>
                  <a:srgbClr val="000000"/>
                </a:solidFill>
                <a:latin typeface="Arial" panose="020B0604020202020204" pitchFamily="34" charset="0"/>
                <a:cs typeface="Arial" panose="020B0604020202020204" pitchFamily="34" charset="0"/>
              </a:rPr>
              <a:t>Wormuth</a:t>
            </a:r>
            <a:endParaRPr lang="en-US" sz="1050"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7794D7ACBF31B46B052BF8A31EE8793" ma:contentTypeVersion="10" ma:contentTypeDescription="Create a new document." ma:contentTypeScope="" ma:versionID="77e165e637fc311b2e502856f301ed40">
  <xsd:schema xmlns:xsd="http://www.w3.org/2001/XMLSchema" xmlns:xs="http://www.w3.org/2001/XMLSchema" xmlns:p="http://schemas.microsoft.com/office/2006/metadata/properties" xmlns:ns2="ee8c200f-5b40-4309-82ff-5af4db5b0849" xmlns:ns3="a686c01d-9b03-4e21-a79d-80911fbbfba7" xmlns:ns4="http://schemas.microsoft.com/sharepoint/v4" targetNamespace="http://schemas.microsoft.com/office/2006/metadata/properties" ma:root="true" ma:fieldsID="7bd16d567848d38cc936a084c0d9c9ea" ns2:_="" ns3:_="" ns4:_="">
    <xsd:import namespace="ee8c200f-5b40-4309-82ff-5af4db5b0849"/>
    <xsd:import namespace="a686c01d-9b03-4e21-a79d-80911fbbfba7"/>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ForSignature" minOccurs="0"/>
                <xsd:element ref="ns4:IconOverlay"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8c200f-5b40-4309-82ff-5af4db5b08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686c01d-9b03-4e21-a79d-80911fbbfba7" elementFormDefault="qualified">
    <xsd:import namespace="http://schemas.microsoft.com/office/2006/documentManagement/types"/>
    <xsd:import namespace="http://schemas.microsoft.com/office/infopath/2007/PartnerControls"/>
    <xsd:element name="ForSignature" ma:index="11" nillable="true" ma:displayName="For Signature?" ma:default="0" ma:description="Indicates if the document requires a signature." ma:internalName="ForSignatur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ForSignature xmlns="a686c01d-9b03-4e21-a79d-80911fbbfba7">false</ForSignature>
    <_dlc_DocId xmlns="ee8c200f-5b40-4309-82ff-5af4db5b0849">GEARS-536684992-1376938</_dlc_DocId>
    <_dlc_DocIdUrl xmlns="ee8c200f-5b40-4309-82ff-5af4db5b0849">
      <Url>https://army.deps.mil/netcom/sites/GEARS/Live/_layouts/15/DocIdRedir.aspx?ID=GEARS-536684992-1376938</Url>
      <Description>GEARS-536684992-1376938</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CD6F562-A4B2-4215-A5FB-85C38731A3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8c200f-5b40-4309-82ff-5af4db5b0849"/>
    <ds:schemaRef ds:uri="a686c01d-9b03-4e21-a79d-80911fbbfba7"/>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39EC3EA-AEB4-40FD-804B-4CC736E7884E}">
  <ds:schemaRefs>
    <ds:schemaRef ds:uri="http://schemas.microsoft.com/office/2006/metadata/properties"/>
    <ds:schemaRef ds:uri="http://schemas.microsoft.com/office/infopath/2007/PartnerControls"/>
    <ds:schemaRef ds:uri="http://schemas.microsoft.com/sharepoint/v4"/>
    <ds:schemaRef ds:uri="a686c01d-9b03-4e21-a79d-80911fbbfba7"/>
    <ds:schemaRef ds:uri="ee8c200f-5b40-4309-82ff-5af4db5b0849"/>
  </ds:schemaRefs>
</ds:datastoreItem>
</file>

<file path=customXml/itemProps3.xml><?xml version="1.0" encoding="utf-8"?>
<ds:datastoreItem xmlns:ds="http://schemas.openxmlformats.org/officeDocument/2006/customXml" ds:itemID="{9410E8D4-3DB3-420F-BE0C-AC27032FC5D5}">
  <ds:schemaRefs>
    <ds:schemaRef ds:uri="http://schemas.microsoft.com/sharepoint/v3/contenttype/forms"/>
  </ds:schemaRefs>
</ds:datastoreItem>
</file>

<file path=customXml/itemProps4.xml><?xml version="1.0" encoding="utf-8"?>
<ds:datastoreItem xmlns:ds="http://schemas.openxmlformats.org/officeDocument/2006/customXml" ds:itemID="{3EE50C88-4FD1-49B6-8D77-1EE3B7E7404B}">
  <ds:schemaRefs>
    <ds:schemaRef ds:uri="http://schemas.microsoft.com/sharepoint/events"/>
  </ds:schemaRefs>
</ds:datastoreItem>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otalTime>3821</TotalTime>
  <Words>456</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and White Photography Sectioned Newsletter Page A4 Design</dc:title>
  <dc:creator>Chassin, Dorie R CIV HQDA DAIG</dc:creator>
  <cp:lastModifiedBy>Ruyle, Thomas M CIV HQDA DAIG</cp:lastModifiedBy>
  <cp:revision>73</cp:revision>
  <cp:lastPrinted>2023-03-14T16:23:16Z</cp:lastPrinted>
  <dcterms:created xsi:type="dcterms:W3CDTF">2006-08-16T00:00:00Z</dcterms:created>
  <dcterms:modified xsi:type="dcterms:W3CDTF">2024-05-01T12:31:02Z</dcterms:modified>
  <dc:identifier>DAFbUSDdRHE</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0x010100D7794D7ACBF31B46B052BF8A31EE8793</vt:lpwstr>
  </property>
  <property fmtid="{D5CDD505-2E9C-101B-9397-08002B2CF9AE}" pid="3" name="_dlc_policyId">
    <vt:lpwstr/>
  </property>
  <property fmtid="{D5CDD505-2E9C-101B-9397-08002B2CF9AE}" pid="4" name="ItemRetentionFormula">
    <vt:lpwstr/>
  </property>
  <property fmtid="{D5CDD505-2E9C-101B-9397-08002B2CF9AE}" pid="5" name="_dlc_DocIdItemGuid">
    <vt:lpwstr>55e54503-fbba-47e3-9b77-d34ee61d7e6d</vt:lpwstr>
  </property>
  <property fmtid="{D5CDD505-2E9C-101B-9397-08002B2CF9AE}" pid="6" name="TitusGUID">
    <vt:lpwstr>3d898513-948d-4fc1-8594-fee49e099fee</vt:lpwstr>
  </property>
  <property fmtid="{D5CDD505-2E9C-101B-9397-08002B2CF9AE}" pid="7" name="Classification">
    <vt:lpwstr>NO CLASSIFICATION REQUIRED</vt:lpwstr>
  </property>
</Properties>
</file>